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60" r:id="rId2"/>
    <p:sldId id="262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15/05/2020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620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15/05/2020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15/05/2020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15/05/2020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15/05/2020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15/05/2020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15/05/2020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15/05/2020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ÁRBOL </a:t>
            </a: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OBJETIVOS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FONDO FEDERAL FORTASEG 2020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Diagrama de flujo: proceso 19">
            <a:extLst>
              <a:ext uri="{FF2B5EF4-FFF2-40B4-BE49-F238E27FC236}">
                <a16:creationId xmlns:a16="http://schemas.microsoft.com/office/drawing/2014/main" id="{EB50B279-E696-49B4-8746-59B5586BCE96}"/>
              </a:ext>
            </a:extLst>
          </p:cNvPr>
          <p:cNvSpPr/>
          <p:nvPr/>
        </p:nvSpPr>
        <p:spPr>
          <a:xfrm>
            <a:off x="1542710" y="1142483"/>
            <a:ext cx="9918235" cy="626119"/>
          </a:xfrm>
          <a:prstGeom prst="flowChartProcess">
            <a:avLst/>
          </a:prstGeom>
          <a:solidFill>
            <a:schemeClr val="accent6">
              <a:alpha val="6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chemeClr val="tx1"/>
                </a:solidFill>
                <a:latin typeface="Euphemia"/>
              </a:rPr>
              <a:t>Fortalecimiento del municipio en materia de Seguridad Pública mediante </a:t>
            </a:r>
            <a:r>
              <a:rPr lang="es-ES" sz="1200" b="1" dirty="0">
                <a:solidFill>
                  <a:schemeClr val="tx1"/>
                </a:solidFill>
                <a:latin typeface="Euphemia"/>
              </a:rPr>
              <a:t>la profesionalización, certificación y equipamiento de los elementos policiales, fortalecimiento tecnológico, de equipo e infraestructura, así como prevención social de la violencia y la delincuencia.</a:t>
            </a:r>
            <a:endParaRPr lang="es-MX" sz="1200" b="1" dirty="0">
              <a:solidFill>
                <a:schemeClr val="tx1"/>
              </a:solidFill>
              <a:latin typeface="Euphemia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233362" y="1389375"/>
            <a:ext cx="1515291" cy="447338"/>
          </a:xfrm>
          <a:prstGeom prst="flowChartProcess">
            <a:avLst/>
          </a:prstGeom>
          <a:solidFill>
            <a:schemeClr val="accent6">
              <a:alpha val="60000"/>
            </a:schemeClr>
          </a:solidFill>
          <a:ln>
            <a:solidFill>
              <a:schemeClr val="accent6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392469" y="3134481"/>
            <a:ext cx="1197077" cy="447340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  <a:endParaRPr lang="es-MX" sz="1400" b="1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189377" y="5124948"/>
            <a:ext cx="2360769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5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5755779" y="2668453"/>
            <a:ext cx="1492096" cy="1058372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Componente 1 – Corporaciones de Seguridad Pública profesionales y capacitadas.</a:t>
            </a:r>
          </a:p>
        </p:txBody>
      </p:sp>
      <p:cxnSp>
        <p:nvCxnSpPr>
          <p:cNvPr id="4" name="Conector recto de flecha 3"/>
          <p:cNvCxnSpPr>
            <a:stCxn id="35" idx="0"/>
            <a:endCxn id="20" idx="2"/>
          </p:cNvCxnSpPr>
          <p:nvPr/>
        </p:nvCxnSpPr>
        <p:spPr>
          <a:xfrm flipV="1">
            <a:off x="6501827" y="1768602"/>
            <a:ext cx="1" cy="8998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3114462" y="4552489"/>
            <a:ext cx="1349412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1.1 – Evaluaciones a elementos policiacos en activo.</a:t>
            </a:r>
          </a:p>
        </p:txBody>
      </p:sp>
      <p:cxnSp>
        <p:nvCxnSpPr>
          <p:cNvPr id="14" name="Conector recto de flecha 13"/>
          <p:cNvCxnSpPr>
            <a:stCxn id="40" idx="0"/>
            <a:endCxn id="35" idx="2"/>
          </p:cNvCxnSpPr>
          <p:nvPr/>
        </p:nvCxnSpPr>
        <p:spPr>
          <a:xfrm flipV="1">
            <a:off x="3789168" y="3726825"/>
            <a:ext cx="2712659" cy="8256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4924602" y="4552488"/>
            <a:ext cx="1351230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1.2 – Realización de procesos de formación a elementos policiacos.</a:t>
            </a:r>
          </a:p>
        </p:txBody>
      </p:sp>
      <p:sp>
        <p:nvSpPr>
          <p:cNvPr id="97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6736560" y="4552487"/>
            <a:ext cx="1296226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1.3 – Subcontratación de servicios con terceros.</a:t>
            </a:r>
          </a:p>
        </p:txBody>
      </p:sp>
      <p:cxnSp>
        <p:nvCxnSpPr>
          <p:cNvPr id="101" name="Conector recto de flecha 100"/>
          <p:cNvCxnSpPr>
            <a:stCxn id="96" idx="0"/>
            <a:endCxn id="35" idx="2"/>
          </p:cNvCxnSpPr>
          <p:nvPr/>
        </p:nvCxnSpPr>
        <p:spPr>
          <a:xfrm flipV="1">
            <a:off x="5600217" y="3726825"/>
            <a:ext cx="901610" cy="825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Conector recto de flecha 104"/>
          <p:cNvCxnSpPr>
            <a:stCxn id="97" idx="0"/>
            <a:endCxn id="35" idx="2"/>
          </p:cNvCxnSpPr>
          <p:nvPr/>
        </p:nvCxnSpPr>
        <p:spPr>
          <a:xfrm flipH="1" flipV="1">
            <a:off x="6501827" y="3726825"/>
            <a:ext cx="882846" cy="8256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8493514" y="4552486"/>
            <a:ext cx="1492096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1.4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Realización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de programa de mejoras de condiciones laborales.</a:t>
            </a:r>
          </a:p>
        </p:txBody>
      </p:sp>
      <p:cxnSp>
        <p:nvCxnSpPr>
          <p:cNvPr id="19" name="Conector recto de flecha 18"/>
          <p:cNvCxnSpPr>
            <a:stCxn id="25" idx="0"/>
            <a:endCxn id="35" idx="2"/>
          </p:cNvCxnSpPr>
          <p:nvPr/>
        </p:nvCxnSpPr>
        <p:spPr>
          <a:xfrm flipH="1" flipV="1">
            <a:off x="6501827" y="3726825"/>
            <a:ext cx="2737735" cy="8256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47" grpId="0" animBg="1"/>
      <p:bldP spid="49" grpId="0" animBg="1"/>
      <p:bldP spid="52" grpId="0" animBg="1"/>
      <p:bldP spid="35" grpId="0" animBg="1"/>
      <p:bldP spid="40" grpId="0" animBg="1"/>
      <p:bldP spid="96" grpId="0" animBg="1"/>
      <p:bldP spid="97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ÁRBOL </a:t>
            </a: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OBJETIVOS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FONDO FEDERAL FORTASEG 2020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Diagrama de flujo: proceso 19">
            <a:extLst>
              <a:ext uri="{FF2B5EF4-FFF2-40B4-BE49-F238E27FC236}">
                <a16:creationId xmlns:a16="http://schemas.microsoft.com/office/drawing/2014/main" id="{EB50B279-E696-49B4-8746-59B5586BCE96}"/>
              </a:ext>
            </a:extLst>
          </p:cNvPr>
          <p:cNvSpPr/>
          <p:nvPr/>
        </p:nvSpPr>
        <p:spPr>
          <a:xfrm>
            <a:off x="1542710" y="1142483"/>
            <a:ext cx="9918235" cy="626119"/>
          </a:xfrm>
          <a:prstGeom prst="flowChartProcess">
            <a:avLst/>
          </a:prstGeom>
          <a:solidFill>
            <a:schemeClr val="accent6">
              <a:alpha val="6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chemeClr val="tx1"/>
                </a:solidFill>
                <a:latin typeface="Euphemia"/>
              </a:rPr>
              <a:t>Fortalecimiento del municipio en materia de Seguridad Pública mediante </a:t>
            </a:r>
            <a:r>
              <a:rPr lang="es-ES" sz="1200" b="1" dirty="0">
                <a:solidFill>
                  <a:schemeClr val="tx1"/>
                </a:solidFill>
                <a:latin typeface="Euphemia"/>
              </a:rPr>
              <a:t>la profesionalización, certificación y equipamiento de los elementos policiales, fortalecimiento tecnológico, de equipo e infraestructura, así como prevención social de la violencia y la delincuencia.</a:t>
            </a:r>
            <a:endParaRPr lang="es-MX" sz="1200" b="1" dirty="0">
              <a:solidFill>
                <a:schemeClr val="tx1"/>
              </a:solidFill>
              <a:latin typeface="Euphemia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-116135" y="1389375"/>
            <a:ext cx="1515291" cy="447338"/>
          </a:xfrm>
          <a:prstGeom prst="flowChartProcess">
            <a:avLst/>
          </a:prstGeom>
          <a:solidFill>
            <a:schemeClr val="accent6">
              <a:alpha val="60000"/>
            </a:schemeClr>
          </a:solidFill>
          <a:ln>
            <a:solidFill>
              <a:schemeClr val="accent6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endParaRPr lang="es-MX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3844" y="3049140"/>
            <a:ext cx="1197077" cy="447340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  <a:endParaRPr lang="es-MX" sz="1400" b="1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503647" y="5124934"/>
            <a:ext cx="2360769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cxnSp>
        <p:nvCxnSpPr>
          <p:cNvPr id="95" name="Conector recto de flecha 94"/>
          <p:cNvCxnSpPr>
            <a:stCxn id="106" idx="0"/>
            <a:endCxn id="20" idx="2"/>
          </p:cNvCxnSpPr>
          <p:nvPr/>
        </p:nvCxnSpPr>
        <p:spPr>
          <a:xfrm flipH="1" flipV="1">
            <a:off x="6501828" y="1768602"/>
            <a:ext cx="4433" cy="864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5146766" y="2632897"/>
            <a:ext cx="2718989" cy="1058372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Componente 2 </a:t>
            </a:r>
            <a:r>
              <a:rPr lang="es-MX" sz="1000" b="1" dirty="0">
                <a:solidFill>
                  <a:srgbClr val="000000"/>
                </a:solidFill>
                <a:latin typeface="Euphemia"/>
              </a:rPr>
              <a:t>– </a:t>
            </a:r>
            <a:r>
              <a:rPr lang="es-ES" sz="1000" b="1" dirty="0">
                <a:solidFill>
                  <a:srgbClr val="000000"/>
                </a:solidFill>
                <a:latin typeface="Euphemia"/>
              </a:rPr>
              <a:t>Disminución de delitos mediante el servicio de vigilancia otorgado con el correcto desempeño de la seguridad pública y de la función policial.</a:t>
            </a:r>
            <a:endParaRPr lang="es-MX" sz="10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08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1310565" y="4626672"/>
            <a:ext cx="1126891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2.1 – Adquisición de uniformes para elementos policiacos. </a:t>
            </a:r>
          </a:p>
        </p:txBody>
      </p:sp>
      <p:sp>
        <p:nvSpPr>
          <p:cNvPr id="113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2494265" y="4626671"/>
            <a:ext cx="1140003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2.2 – Adquisición de equipamiento de defensa para elementos policiacos. </a:t>
            </a: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3678442" y="4626671"/>
            <a:ext cx="1078983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2.3 – Adquisición de unidades motrices para elementos policiacos. </a:t>
            </a:r>
          </a:p>
        </p:txBody>
      </p:sp>
      <p:sp>
        <p:nvSpPr>
          <p:cNvPr id="154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6133285" y="4642154"/>
            <a:ext cx="1166070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2.5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Realización de obras de infraestructura en instituciones de Seguridad Pública.</a:t>
            </a:r>
          </a:p>
        </p:txBody>
      </p:sp>
      <p:sp>
        <p:nvSpPr>
          <p:cNvPr id="28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4815409" y="4626671"/>
            <a:ext cx="1259174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2.4 –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Adquisición de equipamiento para unidades motrices </a:t>
            </a:r>
            <a:r>
              <a:rPr lang="es-ES" sz="1000" b="1" dirty="0">
                <a:solidFill>
                  <a:srgbClr val="000000"/>
                </a:solidFill>
                <a:latin typeface="Euphemia"/>
              </a:rPr>
              <a:t>(cascos para motociclista y sistemas de grabación </a:t>
            </a:r>
            <a:r>
              <a:rPr lang="es-ES" sz="1000" b="1" dirty="0" smtClean="0">
                <a:solidFill>
                  <a:srgbClr val="000000"/>
                </a:solidFill>
                <a:latin typeface="Euphemia"/>
              </a:rPr>
              <a:t>portátil </a:t>
            </a:r>
            <a:r>
              <a:rPr lang="es-ES" sz="1000" b="1" dirty="0">
                <a:solidFill>
                  <a:srgbClr val="000000"/>
                </a:solidFill>
                <a:latin typeface="Euphemia"/>
              </a:rPr>
              <a:t>en patrullas)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.</a:t>
            </a:r>
            <a:endParaRPr lang="es-MX" sz="1000" b="1" dirty="0" smtClean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9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7371201" y="4642154"/>
            <a:ext cx="1126425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2.6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Realización de proyectos de prevención de violencia.</a:t>
            </a:r>
          </a:p>
        </p:txBody>
      </p:sp>
      <p:sp>
        <p:nvSpPr>
          <p:cNvPr id="30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8569472" y="4642154"/>
            <a:ext cx="1126891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2.7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Seguimiento y evaluación a proyectos de prevención de violencia.</a:t>
            </a:r>
          </a:p>
        </p:txBody>
      </p:sp>
      <p:sp>
        <p:nvSpPr>
          <p:cNvPr id="31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9768209" y="4626671"/>
            <a:ext cx="1077806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2.8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Adquisición de equipamiento de cómputo.</a:t>
            </a:r>
          </a:p>
        </p:txBody>
      </p:sp>
      <p:sp>
        <p:nvSpPr>
          <p:cNvPr id="32" name="Diagrama de flujo: proceso 30">
            <a:extLst>
              <a:ext uri="{FF2B5EF4-FFF2-40B4-BE49-F238E27FC236}">
                <a16:creationId xmlns:a16="http://schemas.microsoft.com/office/drawing/2014/main" id="{578AA176-3BCD-4646-8455-0EEEA82E783B}"/>
              </a:ext>
            </a:extLst>
          </p:cNvPr>
          <p:cNvSpPr/>
          <p:nvPr/>
        </p:nvSpPr>
        <p:spPr>
          <a:xfrm>
            <a:off x="10917861" y="4626671"/>
            <a:ext cx="1126891" cy="1443867"/>
          </a:xfrm>
          <a:prstGeom prst="flowChartProcess">
            <a:avLst/>
          </a:prstGeom>
          <a:solidFill>
            <a:schemeClr val="accent6">
              <a:lumMod val="75000"/>
              <a:alpha val="3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Actividad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2.9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 </a:t>
            </a:r>
            <a:r>
              <a:rPr lang="es-MX" sz="1000" b="1" dirty="0" smtClean="0">
                <a:solidFill>
                  <a:srgbClr val="000000"/>
                </a:solidFill>
                <a:latin typeface="Euphemia"/>
              </a:rPr>
              <a:t>– Adquisición de equipos de radiocomunicación.</a:t>
            </a:r>
          </a:p>
        </p:txBody>
      </p:sp>
      <p:cxnSp>
        <p:nvCxnSpPr>
          <p:cNvPr id="8" name="Conector recto de flecha 7"/>
          <p:cNvCxnSpPr>
            <a:stCxn id="108" idx="0"/>
            <a:endCxn id="106" idx="2"/>
          </p:cNvCxnSpPr>
          <p:nvPr/>
        </p:nvCxnSpPr>
        <p:spPr>
          <a:xfrm flipV="1">
            <a:off x="1874011" y="3691269"/>
            <a:ext cx="4632250" cy="935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>
            <a:stCxn id="113" idx="0"/>
            <a:endCxn id="106" idx="2"/>
          </p:cNvCxnSpPr>
          <p:nvPr/>
        </p:nvCxnSpPr>
        <p:spPr>
          <a:xfrm flipV="1">
            <a:off x="3064267" y="3691269"/>
            <a:ext cx="3441994" cy="935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>
            <a:stCxn id="114" idx="0"/>
            <a:endCxn id="106" idx="2"/>
          </p:cNvCxnSpPr>
          <p:nvPr/>
        </p:nvCxnSpPr>
        <p:spPr>
          <a:xfrm flipV="1">
            <a:off x="4217934" y="3691269"/>
            <a:ext cx="2288327" cy="935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>
            <a:stCxn id="28" idx="0"/>
            <a:endCxn id="106" idx="2"/>
          </p:cNvCxnSpPr>
          <p:nvPr/>
        </p:nvCxnSpPr>
        <p:spPr>
          <a:xfrm flipV="1">
            <a:off x="5444996" y="3691269"/>
            <a:ext cx="1061265" cy="935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>
            <a:stCxn id="154" idx="0"/>
            <a:endCxn id="106" idx="2"/>
          </p:cNvCxnSpPr>
          <p:nvPr/>
        </p:nvCxnSpPr>
        <p:spPr>
          <a:xfrm flipH="1" flipV="1">
            <a:off x="6506261" y="3691269"/>
            <a:ext cx="210059" cy="950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ector recto de flecha 21"/>
          <p:cNvCxnSpPr>
            <a:stCxn id="29" idx="0"/>
            <a:endCxn id="106" idx="2"/>
          </p:cNvCxnSpPr>
          <p:nvPr/>
        </p:nvCxnSpPr>
        <p:spPr>
          <a:xfrm flipH="1" flipV="1">
            <a:off x="6506261" y="3691269"/>
            <a:ext cx="1428153" cy="950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ector recto de flecha 23"/>
          <p:cNvCxnSpPr>
            <a:stCxn id="30" idx="0"/>
            <a:endCxn id="106" idx="2"/>
          </p:cNvCxnSpPr>
          <p:nvPr/>
        </p:nvCxnSpPr>
        <p:spPr>
          <a:xfrm flipH="1" flipV="1">
            <a:off x="6506261" y="3691269"/>
            <a:ext cx="2626657" cy="950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>
            <a:stCxn id="31" idx="0"/>
            <a:endCxn id="106" idx="2"/>
          </p:cNvCxnSpPr>
          <p:nvPr/>
        </p:nvCxnSpPr>
        <p:spPr>
          <a:xfrm flipH="1" flipV="1">
            <a:off x="6506261" y="3691269"/>
            <a:ext cx="3800851" cy="935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ector recto de flecha 32"/>
          <p:cNvCxnSpPr>
            <a:stCxn id="32" idx="0"/>
            <a:endCxn id="106" idx="2"/>
          </p:cNvCxnSpPr>
          <p:nvPr/>
        </p:nvCxnSpPr>
        <p:spPr>
          <a:xfrm flipH="1" flipV="1">
            <a:off x="6506261" y="3691269"/>
            <a:ext cx="4975046" cy="935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2211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 animBg="1"/>
      <p:bldP spid="47" grpId="0" animBg="1"/>
      <p:bldP spid="49" grpId="0" animBg="1"/>
      <p:bldP spid="52" grpId="0" animBg="1"/>
      <p:bldP spid="106" grpId="0" animBg="1"/>
      <p:bldP spid="108" grpId="0" animBg="1"/>
      <p:bldP spid="113" grpId="0" animBg="1"/>
      <p:bldP spid="114" grpId="0" animBg="1"/>
      <p:bldP spid="154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4881</TotalTime>
  <Words>299</Words>
  <Application>Microsoft Office PowerPoint</Application>
  <PresentationFormat>Panorámica</PresentationFormat>
  <Paragraphs>29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Euphemia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Martín Campa</cp:lastModifiedBy>
  <cp:revision>125</cp:revision>
  <dcterms:created xsi:type="dcterms:W3CDTF">2020-01-30T03:52:29Z</dcterms:created>
  <dcterms:modified xsi:type="dcterms:W3CDTF">2020-05-15T17:41:14Z</dcterms:modified>
</cp:coreProperties>
</file>